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embeddedFontLst>
    <p:embeddedFont>
      <p:font typeface="Noto Sans TC" panose="020B0604020202020204" charset="-128"/>
      <p:regular r:id="rId12"/>
    </p:embeddedFont>
    <p:embeddedFont>
      <p:font typeface="Sora Medium" panose="020B0604020202020204"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81" d="100"/>
          <a:sy n="81" d="100"/>
        </p:scale>
        <p:origin x="101" y="17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97121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7070C"/>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939403"/>
            <a:ext cx="7556421" cy="2126337"/>
          </a:xfrm>
          <a:prstGeom prst="rect">
            <a:avLst/>
          </a:prstGeom>
          <a:noFill/>
          <a:ln/>
        </p:spPr>
        <p:txBody>
          <a:bodyPr wrap="square" lIns="0" tIns="0" rIns="0" bIns="0" rtlCol="0" anchor="t"/>
          <a:lstStyle/>
          <a:p>
            <a:pPr marL="0" indent="0" algn="l">
              <a:lnSpc>
                <a:spcPts val="5550"/>
              </a:lnSpc>
              <a:buNone/>
            </a:pPr>
            <a:r>
              <a:rPr lang="en-US" sz="4450" dirty="0">
                <a:solidFill>
                  <a:srgbClr val="97B8FF"/>
                </a:solidFill>
                <a:latin typeface="Sora Medium" pitchFamily="34" charset="0"/>
                <a:ea typeface="Sora Medium" pitchFamily="34" charset="-122"/>
                <a:cs typeface="Sora Medium" pitchFamily="34" charset="-120"/>
              </a:rPr>
              <a:t>Revolutionizing Car Rentals with a Centralized API</a:t>
            </a:r>
            <a:endParaRPr lang="en-US" sz="4450" dirty="0"/>
          </a:p>
        </p:txBody>
      </p:sp>
      <p:sp>
        <p:nvSpPr>
          <p:cNvPr id="4" name="Text 1"/>
          <p:cNvSpPr/>
          <p:nvPr/>
        </p:nvSpPr>
        <p:spPr>
          <a:xfrm>
            <a:off x="6280190" y="3405902"/>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The Car Rental API is designed to separate business logic from traditional MVC structures, addressing the challenges of legacy systems and manual processes in the car rental industry. This API centralizes data, ensuring all cars are in a unified database, simplifying operations and minimizing manual errors.</a:t>
            </a:r>
            <a:endParaRPr lang="en-US" sz="1750" dirty="0"/>
          </a:p>
        </p:txBody>
      </p:sp>
      <p:sp>
        <p:nvSpPr>
          <p:cNvPr id="5" name="Text 2"/>
          <p:cNvSpPr/>
          <p:nvPr/>
        </p:nvSpPr>
        <p:spPr>
          <a:xfrm>
            <a:off x="6280190" y="5475565"/>
            <a:ext cx="7556421" cy="1814513"/>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By using a RESTful framework, the API provides secure and efficient access to essential information, such as availability, pricing, and rental status, while preventing unauthorized data modification. This approach streamlines workflows for both car rental businesses and their customers.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731883"/>
            <a:ext cx="12271058" cy="708779"/>
          </a:xfrm>
          <a:prstGeom prst="rect">
            <a:avLst/>
          </a:prstGeom>
          <a:noFill/>
          <a:ln/>
        </p:spPr>
        <p:txBody>
          <a:bodyPr wrap="none" lIns="0" tIns="0" rIns="0" bIns="0" rtlCol="0" anchor="t"/>
          <a:lstStyle/>
          <a:p>
            <a:pPr marL="0" indent="0" algn="l">
              <a:lnSpc>
                <a:spcPts val="5550"/>
              </a:lnSpc>
              <a:buNone/>
            </a:pPr>
            <a:r>
              <a:rPr lang="en-US" sz="4450" dirty="0">
                <a:solidFill>
                  <a:srgbClr val="97B8FF"/>
                </a:solidFill>
                <a:latin typeface="Sora Medium" pitchFamily="34" charset="0"/>
                <a:ea typeface="Sora Medium" pitchFamily="34" charset="-122"/>
                <a:cs typeface="Sora Medium" pitchFamily="34" charset="-120"/>
              </a:rPr>
              <a:t>Comprehensive Car Management Features</a:t>
            </a:r>
            <a:endParaRPr lang="en-US" sz="4450" dirty="0"/>
          </a:p>
        </p:txBody>
      </p:sp>
      <p:pic>
        <p:nvPicPr>
          <p:cNvPr id="3" name="Image 0" descr="preencoded.png"/>
          <p:cNvPicPr>
            <a:picLocks noChangeAspect="1"/>
          </p:cNvPicPr>
          <p:nvPr/>
        </p:nvPicPr>
        <p:blipFill>
          <a:blip r:embed="rId3"/>
          <a:stretch>
            <a:fillRect/>
          </a:stretch>
        </p:blipFill>
        <p:spPr>
          <a:xfrm>
            <a:off x="793790" y="2780824"/>
            <a:ext cx="566976" cy="566976"/>
          </a:xfrm>
          <a:prstGeom prst="rect">
            <a:avLst/>
          </a:prstGeom>
        </p:spPr>
      </p:pic>
      <p:sp>
        <p:nvSpPr>
          <p:cNvPr id="4" name="Text 1"/>
          <p:cNvSpPr/>
          <p:nvPr/>
        </p:nvSpPr>
        <p:spPr>
          <a:xfrm>
            <a:off x="793790" y="357461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Add/Edit Cars</a:t>
            </a:r>
            <a:endParaRPr lang="en-US" sz="2200" dirty="0"/>
          </a:p>
        </p:txBody>
      </p:sp>
      <p:sp>
        <p:nvSpPr>
          <p:cNvPr id="5" name="Text 2"/>
          <p:cNvSpPr/>
          <p:nvPr/>
        </p:nvSpPr>
        <p:spPr>
          <a:xfrm>
            <a:off x="793790" y="4065032"/>
            <a:ext cx="4120753"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Manage car details like make, model, year, and license plate.</a:t>
            </a:r>
            <a:endParaRPr lang="en-US" sz="1750" dirty="0"/>
          </a:p>
        </p:txBody>
      </p:sp>
      <p:pic>
        <p:nvPicPr>
          <p:cNvPr id="6" name="Image 1" descr="preencoded.png"/>
          <p:cNvPicPr>
            <a:picLocks noChangeAspect="1"/>
          </p:cNvPicPr>
          <p:nvPr/>
        </p:nvPicPr>
        <p:blipFill>
          <a:blip r:embed="rId4"/>
          <a:stretch>
            <a:fillRect/>
          </a:stretch>
        </p:blipFill>
        <p:spPr>
          <a:xfrm>
            <a:off x="5254704" y="2780824"/>
            <a:ext cx="566976" cy="566976"/>
          </a:xfrm>
          <a:prstGeom prst="rect">
            <a:avLst/>
          </a:prstGeom>
        </p:spPr>
      </p:pic>
      <p:sp>
        <p:nvSpPr>
          <p:cNvPr id="7" name="Text 3"/>
          <p:cNvSpPr/>
          <p:nvPr/>
        </p:nvSpPr>
        <p:spPr>
          <a:xfrm>
            <a:off x="5254704" y="357461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Car Availability</a:t>
            </a:r>
            <a:endParaRPr lang="en-US" sz="2200" dirty="0"/>
          </a:p>
        </p:txBody>
      </p:sp>
      <p:sp>
        <p:nvSpPr>
          <p:cNvPr id="8" name="Text 4"/>
          <p:cNvSpPr/>
          <p:nvPr/>
        </p:nvSpPr>
        <p:spPr>
          <a:xfrm>
            <a:off x="5254704" y="4065032"/>
            <a:ext cx="4120872"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Track real-time availability to ensure accurate bookings.</a:t>
            </a:r>
            <a:endParaRPr lang="en-US" sz="1750" dirty="0"/>
          </a:p>
        </p:txBody>
      </p:sp>
      <p:pic>
        <p:nvPicPr>
          <p:cNvPr id="9" name="Image 2" descr="preencoded.png"/>
          <p:cNvPicPr>
            <a:picLocks noChangeAspect="1"/>
          </p:cNvPicPr>
          <p:nvPr/>
        </p:nvPicPr>
        <p:blipFill>
          <a:blip r:embed="rId5"/>
          <a:stretch>
            <a:fillRect/>
          </a:stretch>
        </p:blipFill>
        <p:spPr>
          <a:xfrm>
            <a:off x="9715738" y="2780824"/>
            <a:ext cx="566976" cy="566976"/>
          </a:xfrm>
          <a:prstGeom prst="rect">
            <a:avLst/>
          </a:prstGeom>
        </p:spPr>
      </p:pic>
      <p:sp>
        <p:nvSpPr>
          <p:cNvPr id="10" name="Text 5"/>
          <p:cNvSpPr/>
          <p:nvPr/>
        </p:nvSpPr>
        <p:spPr>
          <a:xfrm>
            <a:off x="9715738" y="357461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Rental Status</a:t>
            </a:r>
            <a:endParaRPr lang="en-US" sz="2200" dirty="0"/>
          </a:p>
        </p:txBody>
      </p:sp>
      <p:sp>
        <p:nvSpPr>
          <p:cNvPr id="11" name="Text 6"/>
          <p:cNvSpPr/>
          <p:nvPr/>
        </p:nvSpPr>
        <p:spPr>
          <a:xfrm>
            <a:off x="9715738" y="4065032"/>
            <a:ext cx="4120753"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Update status (active, completed, canceled).</a:t>
            </a:r>
            <a:endParaRPr lang="en-US" sz="1750" dirty="0"/>
          </a:p>
        </p:txBody>
      </p:sp>
      <p:sp>
        <p:nvSpPr>
          <p:cNvPr id="12" name="Text 7"/>
          <p:cNvSpPr/>
          <p:nvPr/>
        </p:nvSpPr>
        <p:spPr>
          <a:xfrm>
            <a:off x="793790" y="5045988"/>
            <a:ext cx="13042821" cy="1451610"/>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The Car Rental API offers robust car management features, including adding, editing, deleting, and retrieving car details. This includes essential information such as make, model, year, license plate, status (available, rented, maintenance), and pricing. Real-time car availability tracking ensures customers only book available vehicles, enhancing operational efficiency and customer satisfaction.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465421"/>
            <a:ext cx="13042821" cy="1417558"/>
          </a:xfrm>
          <a:prstGeom prst="rect">
            <a:avLst/>
          </a:prstGeom>
          <a:noFill/>
          <a:ln/>
        </p:spPr>
        <p:txBody>
          <a:bodyPr wrap="square" lIns="0" tIns="0" rIns="0" bIns="0" rtlCol="0" anchor="t"/>
          <a:lstStyle/>
          <a:p>
            <a:pPr marL="0" indent="0" algn="l">
              <a:lnSpc>
                <a:spcPts val="5550"/>
              </a:lnSpc>
              <a:buNone/>
            </a:pPr>
            <a:r>
              <a:rPr lang="en-US" sz="4450" dirty="0">
                <a:solidFill>
                  <a:srgbClr val="97B8FF"/>
                </a:solidFill>
                <a:latin typeface="Sora Medium" pitchFamily="34" charset="0"/>
                <a:ea typeface="Sora Medium" pitchFamily="34" charset="-122"/>
                <a:cs typeface="Sora Medium" pitchFamily="34" charset="-120"/>
              </a:rPr>
              <a:t>Streamlined Customer and Booking Management</a:t>
            </a:r>
            <a:endParaRPr lang="en-US" sz="4450" dirty="0"/>
          </a:p>
        </p:txBody>
      </p:sp>
      <p:sp>
        <p:nvSpPr>
          <p:cNvPr id="3" name="Shape 1"/>
          <p:cNvSpPr/>
          <p:nvPr/>
        </p:nvSpPr>
        <p:spPr>
          <a:xfrm>
            <a:off x="793790" y="3478292"/>
            <a:ext cx="510302" cy="510302"/>
          </a:xfrm>
          <a:prstGeom prst="roundRect">
            <a:avLst>
              <a:gd name="adj" fmla="val 6667"/>
            </a:avLst>
          </a:prstGeom>
          <a:solidFill>
            <a:srgbClr val="26262B"/>
          </a:solidFill>
          <a:ln/>
        </p:spPr>
        <p:txBody>
          <a:bodyPr/>
          <a:lstStyle/>
          <a:p>
            <a:endParaRPr lang="en-CA"/>
          </a:p>
        </p:txBody>
      </p:sp>
      <p:pic>
        <p:nvPicPr>
          <p:cNvPr id="4" name="Image 0" descr="preencoded.png"/>
          <p:cNvPicPr>
            <a:picLocks noChangeAspect="1"/>
          </p:cNvPicPr>
          <p:nvPr/>
        </p:nvPicPr>
        <p:blipFill>
          <a:blip r:embed="rId3"/>
          <a:stretch>
            <a:fillRect/>
          </a:stretch>
        </p:blipFill>
        <p:spPr>
          <a:xfrm>
            <a:off x="878860" y="3520797"/>
            <a:ext cx="340162" cy="425291"/>
          </a:xfrm>
          <a:prstGeom prst="rect">
            <a:avLst/>
          </a:prstGeom>
        </p:spPr>
      </p:pic>
      <p:sp>
        <p:nvSpPr>
          <p:cNvPr id="5" name="Text 2"/>
          <p:cNvSpPr/>
          <p:nvPr/>
        </p:nvSpPr>
        <p:spPr>
          <a:xfrm>
            <a:off x="1530906" y="3478292"/>
            <a:ext cx="3401378"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Customer Management</a:t>
            </a:r>
            <a:endParaRPr lang="en-US" sz="2200" dirty="0"/>
          </a:p>
        </p:txBody>
      </p:sp>
      <p:sp>
        <p:nvSpPr>
          <p:cNvPr id="6" name="Text 3"/>
          <p:cNvSpPr/>
          <p:nvPr/>
        </p:nvSpPr>
        <p:spPr>
          <a:xfrm>
            <a:off x="1530906" y="3968710"/>
            <a:ext cx="3459242"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Create and manage customer details for future bookings.</a:t>
            </a:r>
            <a:endParaRPr lang="en-US" sz="1750" dirty="0"/>
          </a:p>
        </p:txBody>
      </p:sp>
      <p:sp>
        <p:nvSpPr>
          <p:cNvPr id="7" name="Shape 4"/>
          <p:cNvSpPr/>
          <p:nvPr/>
        </p:nvSpPr>
        <p:spPr>
          <a:xfrm>
            <a:off x="5216962" y="3478292"/>
            <a:ext cx="510302" cy="510302"/>
          </a:xfrm>
          <a:prstGeom prst="roundRect">
            <a:avLst>
              <a:gd name="adj" fmla="val 6667"/>
            </a:avLst>
          </a:prstGeom>
          <a:solidFill>
            <a:srgbClr val="26262B"/>
          </a:solidFill>
          <a:ln/>
        </p:spPr>
        <p:txBody>
          <a:bodyPr/>
          <a:lstStyle/>
          <a:p>
            <a:endParaRPr lang="en-CA"/>
          </a:p>
        </p:txBody>
      </p:sp>
      <p:pic>
        <p:nvPicPr>
          <p:cNvPr id="8" name="Image 1" descr="preencoded.png"/>
          <p:cNvPicPr>
            <a:picLocks noChangeAspect="1"/>
          </p:cNvPicPr>
          <p:nvPr/>
        </p:nvPicPr>
        <p:blipFill>
          <a:blip r:embed="rId4"/>
          <a:stretch>
            <a:fillRect/>
          </a:stretch>
        </p:blipFill>
        <p:spPr>
          <a:xfrm>
            <a:off x="5302032" y="3520797"/>
            <a:ext cx="340162" cy="425291"/>
          </a:xfrm>
          <a:prstGeom prst="rect">
            <a:avLst/>
          </a:prstGeom>
        </p:spPr>
      </p:pic>
      <p:sp>
        <p:nvSpPr>
          <p:cNvPr id="9" name="Text 5"/>
          <p:cNvSpPr/>
          <p:nvPr/>
        </p:nvSpPr>
        <p:spPr>
          <a:xfrm>
            <a:off x="5954078" y="3478292"/>
            <a:ext cx="2886432"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Rental Management</a:t>
            </a:r>
            <a:endParaRPr lang="en-US" sz="2200" dirty="0"/>
          </a:p>
        </p:txBody>
      </p:sp>
      <p:sp>
        <p:nvSpPr>
          <p:cNvPr id="10" name="Text 6"/>
          <p:cNvSpPr/>
          <p:nvPr/>
        </p:nvSpPr>
        <p:spPr>
          <a:xfrm>
            <a:off x="5954078" y="3968710"/>
            <a:ext cx="3459242" cy="1088708"/>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Create, update, and delete rentals with specified dates and car types.</a:t>
            </a:r>
            <a:endParaRPr lang="en-US" sz="1750" dirty="0"/>
          </a:p>
        </p:txBody>
      </p:sp>
      <p:sp>
        <p:nvSpPr>
          <p:cNvPr id="11" name="Shape 7"/>
          <p:cNvSpPr/>
          <p:nvPr/>
        </p:nvSpPr>
        <p:spPr>
          <a:xfrm>
            <a:off x="9640133" y="3478292"/>
            <a:ext cx="510302" cy="510302"/>
          </a:xfrm>
          <a:prstGeom prst="roundRect">
            <a:avLst>
              <a:gd name="adj" fmla="val 6667"/>
            </a:avLst>
          </a:prstGeom>
          <a:solidFill>
            <a:srgbClr val="26262B"/>
          </a:solidFill>
          <a:ln/>
        </p:spPr>
        <p:txBody>
          <a:bodyPr/>
          <a:lstStyle/>
          <a:p>
            <a:endParaRPr lang="en-CA"/>
          </a:p>
        </p:txBody>
      </p:sp>
      <p:pic>
        <p:nvPicPr>
          <p:cNvPr id="12" name="Image 2" descr="preencoded.png"/>
          <p:cNvPicPr>
            <a:picLocks noChangeAspect="1"/>
          </p:cNvPicPr>
          <p:nvPr/>
        </p:nvPicPr>
        <p:blipFill>
          <a:blip r:embed="rId5"/>
          <a:stretch>
            <a:fillRect/>
          </a:stretch>
        </p:blipFill>
        <p:spPr>
          <a:xfrm>
            <a:off x="9725204" y="3520797"/>
            <a:ext cx="340162" cy="425291"/>
          </a:xfrm>
          <a:prstGeom prst="rect">
            <a:avLst/>
          </a:prstGeom>
        </p:spPr>
      </p:pic>
      <p:sp>
        <p:nvSpPr>
          <p:cNvPr id="13" name="Text 8"/>
          <p:cNvSpPr/>
          <p:nvPr/>
        </p:nvSpPr>
        <p:spPr>
          <a:xfrm>
            <a:off x="10377249" y="347829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Real-time Booking</a:t>
            </a:r>
            <a:endParaRPr lang="en-US" sz="2200" dirty="0"/>
          </a:p>
        </p:txBody>
      </p:sp>
      <p:sp>
        <p:nvSpPr>
          <p:cNvPr id="14" name="Text 9"/>
          <p:cNvSpPr/>
          <p:nvPr/>
        </p:nvSpPr>
        <p:spPr>
          <a:xfrm>
            <a:off x="10377249" y="3968710"/>
            <a:ext cx="3459242" cy="1088708"/>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Ensure cars are only rented if available within the specified date range.</a:t>
            </a:r>
            <a:endParaRPr lang="en-US" sz="1750" dirty="0"/>
          </a:p>
        </p:txBody>
      </p:sp>
      <p:sp>
        <p:nvSpPr>
          <p:cNvPr id="15" name="Text 10"/>
          <p:cNvSpPr/>
          <p:nvPr/>
        </p:nvSpPr>
        <p:spPr>
          <a:xfrm>
            <a:off x="793790" y="5312569"/>
            <a:ext cx="13042821" cy="1451610"/>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Efficient customer and booking management is facilitated through features like creating and managing customer details (name, email, phone, driver’s license). Customers can register for future bookings, and the system allows for creating, updating, and deleting rentals. Real-time booking ensures cars are only rented if available, and rental status tracking keeps operations smooth.</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155025"/>
            <a:ext cx="13042821" cy="1417558"/>
          </a:xfrm>
          <a:prstGeom prst="rect">
            <a:avLst/>
          </a:prstGeom>
          <a:noFill/>
          <a:ln/>
        </p:spPr>
        <p:txBody>
          <a:bodyPr wrap="square" lIns="0" tIns="0" rIns="0" bIns="0" rtlCol="0" anchor="t"/>
          <a:lstStyle/>
          <a:p>
            <a:pPr marL="0" indent="0" algn="l">
              <a:lnSpc>
                <a:spcPts val="5550"/>
              </a:lnSpc>
              <a:buNone/>
            </a:pPr>
            <a:r>
              <a:rPr lang="en-US" sz="4450" dirty="0">
                <a:solidFill>
                  <a:srgbClr val="97B8FF"/>
                </a:solidFill>
                <a:latin typeface="Sora Medium" pitchFamily="34" charset="0"/>
                <a:ea typeface="Sora Medium" pitchFamily="34" charset="-122"/>
                <a:cs typeface="Sora Medium" pitchFamily="34" charset="-120"/>
              </a:rPr>
              <a:t>Secure Payment Processing and User Authentication</a:t>
            </a:r>
            <a:endParaRPr lang="en-US" sz="4450" dirty="0"/>
          </a:p>
        </p:txBody>
      </p:sp>
      <p:sp>
        <p:nvSpPr>
          <p:cNvPr id="3" name="Text 1"/>
          <p:cNvSpPr/>
          <p:nvPr/>
        </p:nvSpPr>
        <p:spPr>
          <a:xfrm>
            <a:off x="793790" y="3139559"/>
            <a:ext cx="2845594" cy="708660"/>
          </a:xfrm>
          <a:prstGeom prst="rect">
            <a:avLst/>
          </a:prstGeom>
          <a:noFill/>
          <a:ln/>
        </p:spPr>
        <p:txBody>
          <a:bodyPr wrap="square" lIns="0" tIns="0" rIns="0" bIns="0" rtlCol="0" anchor="t"/>
          <a:lstStyle/>
          <a:p>
            <a:pPr marL="0" indent="0" algn="l">
              <a:lnSpc>
                <a:spcPts val="2750"/>
              </a:lnSpc>
              <a:buNone/>
            </a:pPr>
            <a:r>
              <a:rPr lang="en-US" sz="2200" dirty="0">
                <a:solidFill>
                  <a:srgbClr val="97B8FF"/>
                </a:solidFill>
                <a:latin typeface="Sora Medium" pitchFamily="34" charset="0"/>
                <a:ea typeface="Sora Medium" pitchFamily="34" charset="-122"/>
                <a:cs typeface="Sora Medium" pitchFamily="34" charset="-120"/>
              </a:rPr>
              <a:t>Payment Processing</a:t>
            </a:r>
            <a:endParaRPr lang="en-US" sz="2200" dirty="0"/>
          </a:p>
        </p:txBody>
      </p:sp>
      <p:sp>
        <p:nvSpPr>
          <p:cNvPr id="4" name="Text 2"/>
          <p:cNvSpPr/>
          <p:nvPr/>
        </p:nvSpPr>
        <p:spPr>
          <a:xfrm>
            <a:off x="793790" y="4075033"/>
            <a:ext cx="2845594" cy="1088708"/>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Handle payments via integrated gateways like Stripe or PayPal.</a:t>
            </a:r>
            <a:endParaRPr lang="en-US" sz="1750" dirty="0"/>
          </a:p>
        </p:txBody>
      </p:sp>
      <p:sp>
        <p:nvSpPr>
          <p:cNvPr id="5" name="Text 3"/>
          <p:cNvSpPr/>
          <p:nvPr/>
        </p:nvSpPr>
        <p:spPr>
          <a:xfrm>
            <a:off x="4200406" y="313955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97B8FF"/>
                </a:solidFill>
                <a:latin typeface="Sora Medium" pitchFamily="34" charset="0"/>
                <a:ea typeface="Sora Medium" pitchFamily="34" charset="-122"/>
                <a:cs typeface="Sora Medium" pitchFamily="34" charset="-120"/>
              </a:rPr>
              <a:t>Generate Invoices</a:t>
            </a:r>
            <a:endParaRPr lang="en-US" sz="2200" dirty="0"/>
          </a:p>
        </p:txBody>
      </p:sp>
      <p:sp>
        <p:nvSpPr>
          <p:cNvPr id="6" name="Text 4"/>
          <p:cNvSpPr/>
          <p:nvPr/>
        </p:nvSpPr>
        <p:spPr>
          <a:xfrm>
            <a:off x="4200406" y="3720703"/>
            <a:ext cx="2845594" cy="1088708"/>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Create invoices for completed rentals with payment details.</a:t>
            </a:r>
            <a:endParaRPr lang="en-US" sz="1750" dirty="0"/>
          </a:p>
        </p:txBody>
      </p:sp>
      <p:sp>
        <p:nvSpPr>
          <p:cNvPr id="7" name="Text 5"/>
          <p:cNvSpPr/>
          <p:nvPr/>
        </p:nvSpPr>
        <p:spPr>
          <a:xfrm>
            <a:off x="7607022" y="3139559"/>
            <a:ext cx="2845594" cy="708660"/>
          </a:xfrm>
          <a:prstGeom prst="rect">
            <a:avLst/>
          </a:prstGeom>
          <a:noFill/>
          <a:ln/>
        </p:spPr>
        <p:txBody>
          <a:bodyPr wrap="square" lIns="0" tIns="0" rIns="0" bIns="0" rtlCol="0" anchor="t"/>
          <a:lstStyle/>
          <a:p>
            <a:pPr marL="0" indent="0" algn="l">
              <a:lnSpc>
                <a:spcPts val="2750"/>
              </a:lnSpc>
              <a:buNone/>
            </a:pPr>
            <a:r>
              <a:rPr lang="en-US" sz="2200" dirty="0">
                <a:solidFill>
                  <a:srgbClr val="97B8FF"/>
                </a:solidFill>
                <a:latin typeface="Sora Medium" pitchFamily="34" charset="0"/>
                <a:ea typeface="Sora Medium" pitchFamily="34" charset="-122"/>
                <a:cs typeface="Sora Medium" pitchFamily="34" charset="-120"/>
              </a:rPr>
              <a:t>User Authentication</a:t>
            </a:r>
            <a:endParaRPr lang="en-US" sz="2200" dirty="0"/>
          </a:p>
        </p:txBody>
      </p:sp>
      <p:sp>
        <p:nvSpPr>
          <p:cNvPr id="8" name="Text 6"/>
          <p:cNvSpPr/>
          <p:nvPr/>
        </p:nvSpPr>
        <p:spPr>
          <a:xfrm>
            <a:off x="7607022" y="4075033"/>
            <a:ext cx="2845594"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Secure login using JWT tokens.</a:t>
            </a:r>
            <a:endParaRPr lang="en-US" sz="1750" dirty="0"/>
          </a:p>
        </p:txBody>
      </p:sp>
      <p:sp>
        <p:nvSpPr>
          <p:cNvPr id="9" name="Text 7"/>
          <p:cNvSpPr/>
          <p:nvPr/>
        </p:nvSpPr>
        <p:spPr>
          <a:xfrm>
            <a:off x="11013638" y="313955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97B8FF"/>
                </a:solidFill>
                <a:latin typeface="Sora Medium" pitchFamily="34" charset="0"/>
                <a:ea typeface="Sora Medium" pitchFamily="34" charset="-122"/>
                <a:cs typeface="Sora Medium" pitchFamily="34" charset="-120"/>
              </a:rPr>
              <a:t>Role-Based Access</a:t>
            </a:r>
            <a:endParaRPr lang="en-US" sz="2200" dirty="0"/>
          </a:p>
        </p:txBody>
      </p:sp>
      <p:sp>
        <p:nvSpPr>
          <p:cNvPr id="10" name="Text 8"/>
          <p:cNvSpPr/>
          <p:nvPr/>
        </p:nvSpPr>
        <p:spPr>
          <a:xfrm>
            <a:off x="11013638" y="3720703"/>
            <a:ext cx="2845594" cy="1088708"/>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Differentiate access levels for employees and customers.</a:t>
            </a:r>
            <a:endParaRPr lang="en-US" sz="1750" dirty="0"/>
          </a:p>
        </p:txBody>
      </p:sp>
      <p:sp>
        <p:nvSpPr>
          <p:cNvPr id="11" name="Text 9"/>
          <p:cNvSpPr/>
          <p:nvPr/>
        </p:nvSpPr>
        <p:spPr>
          <a:xfrm>
            <a:off x="793790" y="5622965"/>
            <a:ext cx="13042821" cy="1451610"/>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The API supports secure payment processing through integrated gateways like Stripe and PayPal, enabling the generation of detailed invoices for completed rentals. User authentication is secured with JWT tokens, and role-based access control (RBAC) differentiates access levels for employees (admin, manager, customer), ensuring only authorized users can modify sensitive data.</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038701"/>
            <a:ext cx="12699563" cy="673418"/>
          </a:xfrm>
          <a:prstGeom prst="rect">
            <a:avLst/>
          </a:prstGeom>
          <a:noFill/>
          <a:ln/>
        </p:spPr>
        <p:txBody>
          <a:bodyPr wrap="none" lIns="0" tIns="0" rIns="0" bIns="0" rtlCol="0" anchor="t"/>
          <a:lstStyle/>
          <a:p>
            <a:pPr marL="0" indent="0" algn="l">
              <a:lnSpc>
                <a:spcPts val="5300"/>
              </a:lnSpc>
              <a:buNone/>
            </a:pPr>
            <a:r>
              <a:rPr lang="en-US" sz="4200" dirty="0">
                <a:solidFill>
                  <a:srgbClr val="97B8FF"/>
                </a:solidFill>
                <a:latin typeface="Sora Medium" pitchFamily="34" charset="0"/>
                <a:ea typeface="Sora Medium" pitchFamily="34" charset="-122"/>
                <a:cs typeface="Sora Medium" pitchFamily="34" charset="-120"/>
              </a:rPr>
              <a:t>Comprehensive Reporting and Analytics Tools</a:t>
            </a:r>
            <a:endParaRPr lang="en-US" sz="4200" dirty="0"/>
          </a:p>
        </p:txBody>
      </p:sp>
      <p:pic>
        <p:nvPicPr>
          <p:cNvPr id="3" name="Image 0" descr="preencoded.png"/>
          <p:cNvPicPr>
            <a:picLocks noChangeAspect="1"/>
          </p:cNvPicPr>
          <p:nvPr/>
        </p:nvPicPr>
        <p:blipFill>
          <a:blip r:embed="rId3"/>
          <a:stretch>
            <a:fillRect/>
          </a:stretch>
        </p:blipFill>
        <p:spPr>
          <a:xfrm>
            <a:off x="793790" y="2035254"/>
            <a:ext cx="1077397" cy="1292900"/>
          </a:xfrm>
          <a:prstGeom prst="rect">
            <a:avLst/>
          </a:prstGeom>
        </p:spPr>
      </p:pic>
      <p:sp>
        <p:nvSpPr>
          <p:cNvPr id="4" name="Text 1"/>
          <p:cNvSpPr/>
          <p:nvPr/>
        </p:nvSpPr>
        <p:spPr>
          <a:xfrm>
            <a:off x="2194322" y="2250638"/>
            <a:ext cx="2693551" cy="336590"/>
          </a:xfrm>
          <a:prstGeom prst="rect">
            <a:avLst/>
          </a:prstGeom>
          <a:noFill/>
          <a:ln/>
        </p:spPr>
        <p:txBody>
          <a:bodyPr wrap="none" lIns="0" tIns="0" rIns="0" bIns="0" rtlCol="0" anchor="t"/>
          <a:lstStyle/>
          <a:p>
            <a:pPr marL="0" indent="0" algn="l">
              <a:lnSpc>
                <a:spcPts val="2650"/>
              </a:lnSpc>
              <a:buNone/>
            </a:pPr>
            <a:r>
              <a:rPr lang="en-US" sz="2100" dirty="0">
                <a:solidFill>
                  <a:srgbClr val="E0D6DE"/>
                </a:solidFill>
                <a:latin typeface="Sora Medium" pitchFamily="34" charset="0"/>
                <a:ea typeface="Sora Medium" pitchFamily="34" charset="-122"/>
                <a:cs typeface="Sora Medium" pitchFamily="34" charset="-120"/>
              </a:rPr>
              <a:t>Rental Reports</a:t>
            </a:r>
            <a:endParaRPr lang="en-US" sz="2100" dirty="0"/>
          </a:p>
        </p:txBody>
      </p:sp>
      <p:sp>
        <p:nvSpPr>
          <p:cNvPr id="5" name="Text 2"/>
          <p:cNvSpPr/>
          <p:nvPr/>
        </p:nvSpPr>
        <p:spPr>
          <a:xfrm>
            <a:off x="2194322" y="2716411"/>
            <a:ext cx="11642288" cy="344805"/>
          </a:xfrm>
          <a:prstGeom prst="rect">
            <a:avLst/>
          </a:prstGeom>
          <a:noFill/>
          <a:ln/>
        </p:spPr>
        <p:txBody>
          <a:bodyPr wrap="none" lIns="0" tIns="0" rIns="0" bIns="0" rtlCol="0" anchor="t"/>
          <a:lstStyle/>
          <a:p>
            <a:pPr marL="0" indent="0" algn="l">
              <a:lnSpc>
                <a:spcPts val="2700"/>
              </a:lnSpc>
              <a:buNone/>
            </a:pPr>
            <a:r>
              <a:rPr lang="en-US" sz="1650" dirty="0">
                <a:solidFill>
                  <a:srgbClr val="E0D6DE"/>
                </a:solidFill>
                <a:latin typeface="Noto Sans TC" pitchFamily="34" charset="0"/>
                <a:ea typeface="Noto Sans TC" pitchFamily="34" charset="-122"/>
                <a:cs typeface="Noto Sans TC" pitchFamily="34" charset="-120"/>
              </a:rPr>
              <a:t>Generate reports on car utilization and revenue.</a:t>
            </a:r>
            <a:endParaRPr lang="en-US" sz="1650" dirty="0"/>
          </a:p>
        </p:txBody>
      </p:sp>
      <p:pic>
        <p:nvPicPr>
          <p:cNvPr id="6" name="Image 1" descr="preencoded.png"/>
          <p:cNvPicPr>
            <a:picLocks noChangeAspect="1"/>
          </p:cNvPicPr>
          <p:nvPr/>
        </p:nvPicPr>
        <p:blipFill>
          <a:blip r:embed="rId4"/>
          <a:stretch>
            <a:fillRect/>
          </a:stretch>
        </p:blipFill>
        <p:spPr>
          <a:xfrm>
            <a:off x="793790" y="3328154"/>
            <a:ext cx="1077397" cy="1292900"/>
          </a:xfrm>
          <a:prstGeom prst="rect">
            <a:avLst/>
          </a:prstGeom>
        </p:spPr>
      </p:pic>
      <p:sp>
        <p:nvSpPr>
          <p:cNvPr id="7" name="Text 3"/>
          <p:cNvSpPr/>
          <p:nvPr/>
        </p:nvSpPr>
        <p:spPr>
          <a:xfrm>
            <a:off x="2194322" y="3543538"/>
            <a:ext cx="2705814" cy="336590"/>
          </a:xfrm>
          <a:prstGeom prst="rect">
            <a:avLst/>
          </a:prstGeom>
          <a:noFill/>
          <a:ln/>
        </p:spPr>
        <p:txBody>
          <a:bodyPr wrap="none" lIns="0" tIns="0" rIns="0" bIns="0" rtlCol="0" anchor="t"/>
          <a:lstStyle/>
          <a:p>
            <a:pPr marL="0" indent="0" algn="l">
              <a:lnSpc>
                <a:spcPts val="2650"/>
              </a:lnSpc>
              <a:buNone/>
            </a:pPr>
            <a:r>
              <a:rPr lang="en-US" sz="2100" dirty="0">
                <a:solidFill>
                  <a:srgbClr val="E0D6DE"/>
                </a:solidFill>
                <a:latin typeface="Sora Medium" pitchFamily="34" charset="0"/>
                <a:ea typeface="Sora Medium" pitchFamily="34" charset="-122"/>
                <a:cs typeface="Sora Medium" pitchFamily="34" charset="-120"/>
              </a:rPr>
              <a:t>Customer Analytics</a:t>
            </a:r>
            <a:endParaRPr lang="en-US" sz="2100" dirty="0"/>
          </a:p>
        </p:txBody>
      </p:sp>
      <p:sp>
        <p:nvSpPr>
          <p:cNvPr id="8" name="Text 4"/>
          <p:cNvSpPr/>
          <p:nvPr/>
        </p:nvSpPr>
        <p:spPr>
          <a:xfrm>
            <a:off x="2194322" y="4009311"/>
            <a:ext cx="11642288" cy="344805"/>
          </a:xfrm>
          <a:prstGeom prst="rect">
            <a:avLst/>
          </a:prstGeom>
          <a:noFill/>
          <a:ln/>
        </p:spPr>
        <p:txBody>
          <a:bodyPr wrap="none" lIns="0" tIns="0" rIns="0" bIns="0" rtlCol="0" anchor="t"/>
          <a:lstStyle/>
          <a:p>
            <a:pPr marL="0" indent="0" algn="l">
              <a:lnSpc>
                <a:spcPts val="2700"/>
              </a:lnSpc>
              <a:buNone/>
            </a:pPr>
            <a:r>
              <a:rPr lang="en-US" sz="1650" dirty="0">
                <a:solidFill>
                  <a:srgbClr val="E0D6DE"/>
                </a:solidFill>
                <a:latin typeface="Noto Sans TC" pitchFamily="34" charset="0"/>
                <a:ea typeface="Noto Sans TC" pitchFamily="34" charset="-122"/>
                <a:cs typeface="Noto Sans TC" pitchFamily="34" charset="-120"/>
              </a:rPr>
              <a:t>Analyze booking trends by demographics.</a:t>
            </a:r>
            <a:endParaRPr lang="en-US" sz="1650" dirty="0"/>
          </a:p>
        </p:txBody>
      </p:sp>
      <p:pic>
        <p:nvPicPr>
          <p:cNvPr id="9" name="Image 2" descr="preencoded.png"/>
          <p:cNvPicPr>
            <a:picLocks noChangeAspect="1"/>
          </p:cNvPicPr>
          <p:nvPr/>
        </p:nvPicPr>
        <p:blipFill>
          <a:blip r:embed="rId5"/>
          <a:stretch>
            <a:fillRect/>
          </a:stretch>
        </p:blipFill>
        <p:spPr>
          <a:xfrm>
            <a:off x="793790" y="4621054"/>
            <a:ext cx="1077397" cy="1292900"/>
          </a:xfrm>
          <a:prstGeom prst="rect">
            <a:avLst/>
          </a:prstGeom>
        </p:spPr>
      </p:pic>
      <p:sp>
        <p:nvSpPr>
          <p:cNvPr id="10" name="Text 5"/>
          <p:cNvSpPr/>
          <p:nvPr/>
        </p:nvSpPr>
        <p:spPr>
          <a:xfrm>
            <a:off x="2194322" y="4836438"/>
            <a:ext cx="2872978" cy="336590"/>
          </a:xfrm>
          <a:prstGeom prst="rect">
            <a:avLst/>
          </a:prstGeom>
          <a:noFill/>
          <a:ln/>
        </p:spPr>
        <p:txBody>
          <a:bodyPr wrap="none" lIns="0" tIns="0" rIns="0" bIns="0" rtlCol="0" anchor="t"/>
          <a:lstStyle/>
          <a:p>
            <a:pPr marL="0" indent="0" algn="l">
              <a:lnSpc>
                <a:spcPts val="2650"/>
              </a:lnSpc>
              <a:buNone/>
            </a:pPr>
            <a:r>
              <a:rPr lang="en-US" sz="2100" dirty="0">
                <a:solidFill>
                  <a:srgbClr val="E0D6DE"/>
                </a:solidFill>
                <a:latin typeface="Sora Medium" pitchFamily="34" charset="0"/>
                <a:ea typeface="Sora Medium" pitchFamily="34" charset="-122"/>
                <a:cs typeface="Sora Medium" pitchFamily="34" charset="-120"/>
              </a:rPr>
              <a:t>Availability Analytics</a:t>
            </a:r>
            <a:endParaRPr lang="en-US" sz="2100" dirty="0"/>
          </a:p>
        </p:txBody>
      </p:sp>
      <p:sp>
        <p:nvSpPr>
          <p:cNvPr id="11" name="Text 6"/>
          <p:cNvSpPr/>
          <p:nvPr/>
        </p:nvSpPr>
        <p:spPr>
          <a:xfrm>
            <a:off x="2194322" y="5302210"/>
            <a:ext cx="11642288" cy="344805"/>
          </a:xfrm>
          <a:prstGeom prst="rect">
            <a:avLst/>
          </a:prstGeom>
          <a:noFill/>
          <a:ln/>
        </p:spPr>
        <p:txBody>
          <a:bodyPr wrap="none" lIns="0" tIns="0" rIns="0" bIns="0" rtlCol="0" anchor="t"/>
          <a:lstStyle/>
          <a:p>
            <a:pPr marL="0" indent="0" algn="l">
              <a:lnSpc>
                <a:spcPts val="2700"/>
              </a:lnSpc>
              <a:buNone/>
            </a:pPr>
            <a:r>
              <a:rPr lang="en-US" sz="1650" dirty="0">
                <a:solidFill>
                  <a:srgbClr val="E0D6DE"/>
                </a:solidFill>
                <a:latin typeface="Noto Sans TC" pitchFamily="34" charset="0"/>
                <a:ea typeface="Noto Sans TC" pitchFamily="34" charset="-122"/>
                <a:cs typeface="Noto Sans TC" pitchFamily="34" charset="-120"/>
              </a:rPr>
              <a:t>Monitor car availability and detect high-demand periods.</a:t>
            </a:r>
            <a:endParaRPr lang="en-US" sz="1650" dirty="0"/>
          </a:p>
        </p:txBody>
      </p:sp>
      <p:sp>
        <p:nvSpPr>
          <p:cNvPr id="12" name="Text 7"/>
          <p:cNvSpPr/>
          <p:nvPr/>
        </p:nvSpPr>
        <p:spPr>
          <a:xfrm>
            <a:off x="793790" y="6156365"/>
            <a:ext cx="13042821" cy="1034415"/>
          </a:xfrm>
          <a:prstGeom prst="rect">
            <a:avLst/>
          </a:prstGeom>
          <a:noFill/>
          <a:ln/>
        </p:spPr>
        <p:txBody>
          <a:bodyPr wrap="square" lIns="0" tIns="0" rIns="0" bIns="0" rtlCol="0" anchor="t"/>
          <a:lstStyle/>
          <a:p>
            <a:pPr marL="0" indent="0" algn="l">
              <a:lnSpc>
                <a:spcPts val="2700"/>
              </a:lnSpc>
              <a:buNone/>
            </a:pPr>
            <a:r>
              <a:rPr lang="en-US" sz="1650" dirty="0">
                <a:solidFill>
                  <a:srgbClr val="E0D6DE"/>
                </a:solidFill>
                <a:latin typeface="Noto Sans TC" pitchFamily="34" charset="0"/>
                <a:ea typeface="Noto Sans TC" pitchFamily="34" charset="-122"/>
                <a:cs typeface="Noto Sans TC" pitchFamily="34" charset="-120"/>
              </a:rPr>
              <a:t>The Car Rental API provides comprehensive reporting and analytics tools, including rental and revenue reports based on car utilization and customer demographics. Car availability analytics monitor car availability and detect booking trends or high-demand periods, enabling informed decision-making and optimized fleet management.</a:t>
            </a:r>
            <a:endParaRPr lang="en-US" sz="16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083475"/>
            <a:ext cx="12120801" cy="708779"/>
          </a:xfrm>
          <a:prstGeom prst="rect">
            <a:avLst/>
          </a:prstGeom>
          <a:noFill/>
          <a:ln/>
        </p:spPr>
        <p:txBody>
          <a:bodyPr wrap="none" lIns="0" tIns="0" rIns="0" bIns="0" rtlCol="0" anchor="t"/>
          <a:lstStyle/>
          <a:p>
            <a:pPr marL="0" indent="0" algn="l">
              <a:lnSpc>
                <a:spcPts val="5550"/>
              </a:lnSpc>
              <a:buNone/>
            </a:pPr>
            <a:r>
              <a:rPr lang="en-US" sz="4450" dirty="0">
                <a:solidFill>
                  <a:srgbClr val="97B8FF"/>
                </a:solidFill>
                <a:latin typeface="Sora Medium" pitchFamily="34" charset="0"/>
                <a:ea typeface="Sora Medium" pitchFamily="34" charset="-122"/>
                <a:cs typeface="Sora Medium" pitchFamily="34" charset="-120"/>
              </a:rPr>
              <a:t>Target Users: Fleet and Revenue Managers</a:t>
            </a:r>
            <a:endParaRPr lang="en-US" sz="4450" dirty="0"/>
          </a:p>
        </p:txBody>
      </p:sp>
      <p:sp>
        <p:nvSpPr>
          <p:cNvPr id="3" name="Shape 1"/>
          <p:cNvSpPr/>
          <p:nvPr/>
        </p:nvSpPr>
        <p:spPr>
          <a:xfrm>
            <a:off x="793790" y="3132415"/>
            <a:ext cx="4196358" cy="1669852"/>
          </a:xfrm>
          <a:prstGeom prst="roundRect">
            <a:avLst>
              <a:gd name="adj" fmla="val 2038"/>
            </a:avLst>
          </a:prstGeom>
          <a:solidFill>
            <a:srgbClr val="26262B"/>
          </a:solidFill>
          <a:ln/>
        </p:spPr>
        <p:txBody>
          <a:bodyPr/>
          <a:lstStyle/>
          <a:p>
            <a:endParaRPr lang="en-CA"/>
          </a:p>
        </p:txBody>
      </p:sp>
      <p:sp>
        <p:nvSpPr>
          <p:cNvPr id="4" name="Text 2"/>
          <p:cNvSpPr/>
          <p:nvPr/>
        </p:nvSpPr>
        <p:spPr>
          <a:xfrm>
            <a:off x="1020604" y="335922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Fleet Managers</a:t>
            </a:r>
            <a:endParaRPr lang="en-US" sz="2200" dirty="0"/>
          </a:p>
        </p:txBody>
      </p:sp>
      <p:sp>
        <p:nvSpPr>
          <p:cNvPr id="5" name="Text 3"/>
          <p:cNvSpPr/>
          <p:nvPr/>
        </p:nvSpPr>
        <p:spPr>
          <a:xfrm>
            <a:off x="1020604" y="3849648"/>
            <a:ext cx="3742730"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Track available vehicles and maintenance schedules.</a:t>
            </a:r>
            <a:endParaRPr lang="en-US" sz="1750" dirty="0"/>
          </a:p>
        </p:txBody>
      </p:sp>
      <p:sp>
        <p:nvSpPr>
          <p:cNvPr id="6" name="Shape 4"/>
          <p:cNvSpPr/>
          <p:nvPr/>
        </p:nvSpPr>
        <p:spPr>
          <a:xfrm>
            <a:off x="5216962" y="3132415"/>
            <a:ext cx="4196358" cy="1669852"/>
          </a:xfrm>
          <a:prstGeom prst="roundRect">
            <a:avLst>
              <a:gd name="adj" fmla="val 2038"/>
            </a:avLst>
          </a:prstGeom>
          <a:solidFill>
            <a:srgbClr val="26262B"/>
          </a:solidFill>
          <a:ln/>
        </p:spPr>
        <p:txBody>
          <a:bodyPr/>
          <a:lstStyle/>
          <a:p>
            <a:endParaRPr lang="en-CA"/>
          </a:p>
        </p:txBody>
      </p:sp>
      <p:sp>
        <p:nvSpPr>
          <p:cNvPr id="7" name="Text 5"/>
          <p:cNvSpPr/>
          <p:nvPr/>
        </p:nvSpPr>
        <p:spPr>
          <a:xfrm>
            <a:off x="5443776" y="335922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Revenue Managers</a:t>
            </a:r>
            <a:endParaRPr lang="en-US" sz="2200" dirty="0"/>
          </a:p>
        </p:txBody>
      </p:sp>
      <p:sp>
        <p:nvSpPr>
          <p:cNvPr id="8" name="Text 6"/>
          <p:cNvSpPr/>
          <p:nvPr/>
        </p:nvSpPr>
        <p:spPr>
          <a:xfrm>
            <a:off x="5443776" y="3849648"/>
            <a:ext cx="3742730"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Monitor revenue and booking trends.</a:t>
            </a:r>
            <a:endParaRPr lang="en-US" sz="1750" dirty="0"/>
          </a:p>
        </p:txBody>
      </p:sp>
      <p:sp>
        <p:nvSpPr>
          <p:cNvPr id="9" name="Shape 7"/>
          <p:cNvSpPr/>
          <p:nvPr/>
        </p:nvSpPr>
        <p:spPr>
          <a:xfrm>
            <a:off x="9640133" y="3132415"/>
            <a:ext cx="4196358" cy="1669852"/>
          </a:xfrm>
          <a:prstGeom prst="roundRect">
            <a:avLst>
              <a:gd name="adj" fmla="val 2038"/>
            </a:avLst>
          </a:prstGeom>
          <a:solidFill>
            <a:srgbClr val="26262B"/>
          </a:solidFill>
          <a:ln/>
        </p:spPr>
        <p:txBody>
          <a:bodyPr/>
          <a:lstStyle/>
          <a:p>
            <a:endParaRPr lang="en-CA"/>
          </a:p>
        </p:txBody>
      </p:sp>
      <p:sp>
        <p:nvSpPr>
          <p:cNvPr id="10" name="Text 8"/>
          <p:cNvSpPr/>
          <p:nvPr/>
        </p:nvSpPr>
        <p:spPr>
          <a:xfrm>
            <a:off x="9866948" y="335922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0D6DE"/>
                </a:solidFill>
                <a:latin typeface="Sora Medium" pitchFamily="34" charset="0"/>
                <a:ea typeface="Sora Medium" pitchFamily="34" charset="-122"/>
                <a:cs typeface="Sora Medium" pitchFamily="34" charset="-120"/>
              </a:rPr>
              <a:t>Customers</a:t>
            </a:r>
            <a:endParaRPr lang="en-US" sz="2200" dirty="0"/>
          </a:p>
        </p:txBody>
      </p:sp>
      <p:sp>
        <p:nvSpPr>
          <p:cNvPr id="11" name="Text 9"/>
          <p:cNvSpPr/>
          <p:nvPr/>
        </p:nvSpPr>
        <p:spPr>
          <a:xfrm>
            <a:off x="9866948" y="3849648"/>
            <a:ext cx="3742730" cy="725805"/>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View available vehicles and rental rates.</a:t>
            </a:r>
            <a:endParaRPr lang="en-US" sz="1750" dirty="0"/>
          </a:p>
        </p:txBody>
      </p:sp>
      <p:sp>
        <p:nvSpPr>
          <p:cNvPr id="12" name="Text 10"/>
          <p:cNvSpPr/>
          <p:nvPr/>
        </p:nvSpPr>
        <p:spPr>
          <a:xfrm>
            <a:off x="793790" y="5057418"/>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The Car Rental API is tailored for stakeholders in the car rental industry, particularly smaller, local businesses. Fleet managers can track available vehicles and maintenance schedules, while revenue managers monitor revenue and booking trends. Customers benefit by viewing available vehicles and rental rates, making the API versatile for various users.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448514"/>
            <a:ext cx="12526208" cy="708779"/>
          </a:xfrm>
          <a:prstGeom prst="rect">
            <a:avLst/>
          </a:prstGeom>
          <a:noFill/>
          <a:ln/>
        </p:spPr>
        <p:txBody>
          <a:bodyPr wrap="none" lIns="0" tIns="0" rIns="0" bIns="0" rtlCol="0" anchor="t"/>
          <a:lstStyle/>
          <a:p>
            <a:pPr marL="0" indent="0" algn="l">
              <a:lnSpc>
                <a:spcPts val="5550"/>
              </a:lnSpc>
              <a:buNone/>
            </a:pPr>
            <a:r>
              <a:rPr lang="en-US" sz="4450" dirty="0">
                <a:solidFill>
                  <a:srgbClr val="97B8FF"/>
                </a:solidFill>
                <a:latin typeface="Sora Medium" pitchFamily="34" charset="0"/>
                <a:ea typeface="Sora Medium" pitchFamily="34" charset="-122"/>
                <a:cs typeface="Sora Medium" pitchFamily="34" charset="-120"/>
              </a:rPr>
              <a:t>Use Case: Personal Car Rental for Vacations</a:t>
            </a:r>
            <a:endParaRPr lang="en-US" sz="4450" dirty="0"/>
          </a:p>
        </p:txBody>
      </p:sp>
      <p:sp>
        <p:nvSpPr>
          <p:cNvPr id="3" name="Text 1"/>
          <p:cNvSpPr/>
          <p:nvPr/>
        </p:nvSpPr>
        <p:spPr>
          <a:xfrm>
            <a:off x="793790" y="272426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97B8FF"/>
                </a:solidFill>
                <a:latin typeface="Sora Medium" pitchFamily="34" charset="0"/>
                <a:ea typeface="Sora Medium" pitchFamily="34" charset="-122"/>
                <a:cs typeface="Sora Medium" pitchFamily="34" charset="-120"/>
              </a:rPr>
              <a:t>Scenario</a:t>
            </a:r>
            <a:endParaRPr lang="en-US" sz="2200" dirty="0"/>
          </a:p>
        </p:txBody>
      </p:sp>
      <p:sp>
        <p:nvSpPr>
          <p:cNvPr id="4" name="Text 2"/>
          <p:cNvSpPr/>
          <p:nvPr/>
        </p:nvSpPr>
        <p:spPr>
          <a:xfrm>
            <a:off x="793790" y="3305413"/>
            <a:ext cx="6244709" cy="362903"/>
          </a:xfrm>
          <a:prstGeom prst="rect">
            <a:avLst/>
          </a:prstGeom>
          <a:noFill/>
          <a:ln/>
        </p:spPr>
        <p:txBody>
          <a:bodyPr wrap="non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Customer plans a family vacation and needs to rent a car.</a:t>
            </a:r>
            <a:endParaRPr lang="en-US" sz="1750" dirty="0"/>
          </a:p>
        </p:txBody>
      </p:sp>
      <p:sp>
        <p:nvSpPr>
          <p:cNvPr id="5" name="Text 3"/>
          <p:cNvSpPr/>
          <p:nvPr/>
        </p:nvSpPr>
        <p:spPr>
          <a:xfrm>
            <a:off x="7599521" y="272426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97B8FF"/>
                </a:solidFill>
                <a:latin typeface="Sora Medium" pitchFamily="34" charset="0"/>
                <a:ea typeface="Sora Medium" pitchFamily="34" charset="-122"/>
                <a:cs typeface="Sora Medium" pitchFamily="34" charset="-120"/>
              </a:rPr>
              <a:t>Application</a:t>
            </a:r>
            <a:endParaRPr lang="en-US" sz="2200" dirty="0"/>
          </a:p>
        </p:txBody>
      </p:sp>
      <p:sp>
        <p:nvSpPr>
          <p:cNvPr id="6" name="Text 4"/>
          <p:cNvSpPr/>
          <p:nvPr/>
        </p:nvSpPr>
        <p:spPr>
          <a:xfrm>
            <a:off x="7599521" y="330541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0D6DE"/>
                </a:solidFill>
                <a:latin typeface="Noto Sans TC" pitchFamily="34" charset="0"/>
                <a:ea typeface="Noto Sans TC" pitchFamily="34" charset="-122"/>
                <a:cs typeface="Noto Sans TC" pitchFamily="34" charset="-120"/>
              </a:rPr>
              <a:t>View available cars based on destination and dates.</a:t>
            </a:r>
            <a:endParaRPr lang="en-US" sz="1750" dirty="0"/>
          </a:p>
        </p:txBody>
      </p:sp>
      <p:sp>
        <p:nvSpPr>
          <p:cNvPr id="7" name="Text 5"/>
          <p:cNvSpPr/>
          <p:nvPr/>
        </p:nvSpPr>
        <p:spPr>
          <a:xfrm>
            <a:off x="7599521" y="374761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0D6DE"/>
                </a:solidFill>
                <a:latin typeface="Noto Sans TC" pitchFamily="34" charset="0"/>
                <a:ea typeface="Noto Sans TC" pitchFamily="34" charset="-122"/>
                <a:cs typeface="Noto Sans TC" pitchFamily="34" charset="-120"/>
              </a:rPr>
              <a:t>Book a rental car with specified car type and duration.</a:t>
            </a:r>
            <a:endParaRPr lang="en-US" sz="1750" dirty="0"/>
          </a:p>
        </p:txBody>
      </p:sp>
      <p:sp>
        <p:nvSpPr>
          <p:cNvPr id="8" name="Text 6"/>
          <p:cNvSpPr/>
          <p:nvPr/>
        </p:nvSpPr>
        <p:spPr>
          <a:xfrm>
            <a:off x="7599521" y="418980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E0D6DE"/>
                </a:solidFill>
                <a:latin typeface="Noto Sans TC" pitchFamily="34" charset="0"/>
                <a:ea typeface="Noto Sans TC" pitchFamily="34" charset="-122"/>
                <a:cs typeface="Noto Sans TC" pitchFamily="34" charset="-120"/>
              </a:rPr>
              <a:t>Make secure payments via integrated gateways.</a:t>
            </a:r>
            <a:endParaRPr lang="en-US" sz="1750" dirty="0"/>
          </a:p>
        </p:txBody>
      </p:sp>
      <p:sp>
        <p:nvSpPr>
          <p:cNvPr id="9" name="Text 7"/>
          <p:cNvSpPr/>
          <p:nvPr/>
        </p:nvSpPr>
        <p:spPr>
          <a:xfrm>
            <a:off x="7599521" y="4632007"/>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E0D6DE"/>
                </a:solidFill>
                <a:latin typeface="Noto Sans TC" pitchFamily="34" charset="0"/>
                <a:ea typeface="Noto Sans TC" pitchFamily="34" charset="-122"/>
                <a:cs typeface="Noto Sans TC" pitchFamily="34" charset="-120"/>
              </a:rPr>
              <a:t>Receive booking confirmation with car details and pickup location.</a:t>
            </a:r>
            <a:endParaRPr lang="en-US" sz="1750" dirty="0"/>
          </a:p>
        </p:txBody>
      </p:sp>
      <p:sp>
        <p:nvSpPr>
          <p:cNvPr id="10" name="Text 8"/>
          <p:cNvSpPr/>
          <p:nvPr/>
        </p:nvSpPr>
        <p:spPr>
          <a:xfrm>
            <a:off x="793790" y="5692259"/>
            <a:ext cx="13042821" cy="1088708"/>
          </a:xfrm>
          <a:prstGeom prst="rect">
            <a:avLst/>
          </a:prstGeom>
          <a:noFill/>
          <a:ln/>
        </p:spPr>
        <p:txBody>
          <a:bodyPr wrap="square" lIns="0" tIns="0" rIns="0" bIns="0" rtlCol="0" anchor="t"/>
          <a:lstStyle/>
          <a:p>
            <a:pPr marL="0" indent="0" algn="l">
              <a:lnSpc>
                <a:spcPts val="2850"/>
              </a:lnSpc>
              <a:buNone/>
            </a:pPr>
            <a:r>
              <a:rPr lang="en-US" sz="1750" dirty="0">
                <a:solidFill>
                  <a:srgbClr val="E0D6DE"/>
                </a:solidFill>
                <a:latin typeface="Noto Sans TC" pitchFamily="34" charset="0"/>
                <a:ea typeface="Noto Sans TC" pitchFamily="34" charset="-122"/>
                <a:cs typeface="Noto Sans TC" pitchFamily="34" charset="-120"/>
              </a:rPr>
              <a:t>In a personal car rental scenario, a customer planning a family vacation can use the API to view available cars based on their destination and dates. They can book a rental car, specifying car type, rental duration, and additional services, make secure payments, and receive a booking confirmation with car details and pickup location.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755809"/>
            <a:ext cx="10759321" cy="673418"/>
          </a:xfrm>
          <a:prstGeom prst="rect">
            <a:avLst/>
          </a:prstGeom>
          <a:noFill/>
          <a:ln/>
        </p:spPr>
        <p:txBody>
          <a:bodyPr wrap="none" lIns="0" tIns="0" rIns="0" bIns="0" rtlCol="0" anchor="t"/>
          <a:lstStyle/>
          <a:p>
            <a:pPr marL="0" indent="0" algn="l">
              <a:lnSpc>
                <a:spcPts val="5300"/>
              </a:lnSpc>
              <a:buNone/>
            </a:pPr>
            <a:r>
              <a:rPr lang="en-US" sz="4200" dirty="0">
                <a:solidFill>
                  <a:srgbClr val="97B8FF"/>
                </a:solidFill>
                <a:latin typeface="Sora Medium" pitchFamily="34" charset="0"/>
                <a:ea typeface="Sora Medium" pitchFamily="34" charset="-122"/>
                <a:cs typeface="Sora Medium" pitchFamily="34" charset="-120"/>
              </a:rPr>
              <a:t>Use Case: Real-Time Fleet Management</a:t>
            </a:r>
            <a:endParaRPr lang="en-US" sz="4200" dirty="0"/>
          </a:p>
        </p:txBody>
      </p:sp>
      <p:sp>
        <p:nvSpPr>
          <p:cNvPr id="3" name="Text 1"/>
          <p:cNvSpPr/>
          <p:nvPr/>
        </p:nvSpPr>
        <p:spPr>
          <a:xfrm>
            <a:off x="2126813" y="2285762"/>
            <a:ext cx="2696885" cy="336590"/>
          </a:xfrm>
          <a:prstGeom prst="rect">
            <a:avLst/>
          </a:prstGeom>
          <a:noFill/>
          <a:ln/>
        </p:spPr>
        <p:txBody>
          <a:bodyPr wrap="none" lIns="0" tIns="0" rIns="0" bIns="0" rtlCol="0" anchor="t"/>
          <a:lstStyle/>
          <a:p>
            <a:pPr marL="0" indent="0" algn="r">
              <a:lnSpc>
                <a:spcPts val="2650"/>
              </a:lnSpc>
              <a:buNone/>
            </a:pPr>
            <a:r>
              <a:rPr lang="en-US" sz="2100" dirty="0">
                <a:solidFill>
                  <a:srgbClr val="E0D6DE"/>
                </a:solidFill>
                <a:latin typeface="Sora Medium" pitchFamily="34" charset="0"/>
                <a:ea typeface="Sora Medium" pitchFamily="34" charset="-122"/>
                <a:cs typeface="Sora Medium" pitchFamily="34" charset="-120"/>
              </a:rPr>
              <a:t>Monitor Availability</a:t>
            </a:r>
            <a:endParaRPr lang="en-US" sz="2100" dirty="0"/>
          </a:p>
        </p:txBody>
      </p:sp>
      <p:sp>
        <p:nvSpPr>
          <p:cNvPr id="4" name="Text 2"/>
          <p:cNvSpPr/>
          <p:nvPr/>
        </p:nvSpPr>
        <p:spPr>
          <a:xfrm>
            <a:off x="793790" y="2751534"/>
            <a:ext cx="4029908" cy="689610"/>
          </a:xfrm>
          <a:prstGeom prst="rect">
            <a:avLst/>
          </a:prstGeom>
          <a:noFill/>
          <a:ln/>
        </p:spPr>
        <p:txBody>
          <a:bodyPr wrap="square" lIns="0" tIns="0" rIns="0" bIns="0" rtlCol="0" anchor="t"/>
          <a:lstStyle/>
          <a:p>
            <a:pPr marL="0" indent="0" algn="r">
              <a:lnSpc>
                <a:spcPts val="2700"/>
              </a:lnSpc>
              <a:buNone/>
            </a:pPr>
            <a:r>
              <a:rPr lang="en-US" sz="1650" dirty="0">
                <a:solidFill>
                  <a:srgbClr val="E0D6DE"/>
                </a:solidFill>
                <a:latin typeface="Noto Sans TC" pitchFamily="34" charset="0"/>
                <a:ea typeface="Noto Sans TC" pitchFamily="34" charset="-122"/>
                <a:cs typeface="Noto Sans TC" pitchFamily="34" charset="-120"/>
              </a:rPr>
              <a:t>Track real-time car availability at all locations.</a:t>
            </a:r>
            <a:endParaRPr lang="en-US" sz="1650" dirty="0"/>
          </a:p>
        </p:txBody>
      </p:sp>
      <p:pic>
        <p:nvPicPr>
          <p:cNvPr id="5" name="Image 0" descr="preencoded.png"/>
          <p:cNvPicPr>
            <a:picLocks noChangeAspect="1"/>
          </p:cNvPicPr>
          <p:nvPr/>
        </p:nvPicPr>
        <p:blipFill>
          <a:blip r:embed="rId3"/>
          <a:stretch>
            <a:fillRect/>
          </a:stretch>
        </p:blipFill>
        <p:spPr>
          <a:xfrm>
            <a:off x="5146834" y="1860113"/>
            <a:ext cx="4336733" cy="4336733"/>
          </a:xfrm>
          <a:prstGeom prst="rect">
            <a:avLst/>
          </a:prstGeom>
        </p:spPr>
      </p:pic>
      <p:sp>
        <p:nvSpPr>
          <p:cNvPr id="6" name="Text 3"/>
          <p:cNvSpPr/>
          <p:nvPr/>
        </p:nvSpPr>
        <p:spPr>
          <a:xfrm>
            <a:off x="6281142" y="2584966"/>
            <a:ext cx="322421" cy="403027"/>
          </a:xfrm>
          <a:prstGeom prst="rect">
            <a:avLst/>
          </a:prstGeom>
          <a:noFill/>
          <a:ln/>
        </p:spPr>
        <p:txBody>
          <a:bodyPr wrap="none" lIns="0" tIns="0" rIns="0" bIns="0" rtlCol="0" anchor="t"/>
          <a:lstStyle/>
          <a:p>
            <a:pPr marL="0" indent="0" algn="l">
              <a:lnSpc>
                <a:spcPts val="4050"/>
              </a:lnSpc>
              <a:buNone/>
            </a:pPr>
            <a:r>
              <a:rPr lang="en-US" sz="2500" dirty="0">
                <a:solidFill>
                  <a:srgbClr val="E0D6DE"/>
                </a:solidFill>
                <a:latin typeface="Sora Medium" pitchFamily="34" charset="0"/>
                <a:ea typeface="Sora Medium" pitchFamily="34" charset="-122"/>
                <a:cs typeface="Sora Medium" pitchFamily="34" charset="-120"/>
              </a:rPr>
              <a:t>1</a:t>
            </a:r>
            <a:endParaRPr lang="en-US" sz="2500" dirty="0"/>
          </a:p>
        </p:txBody>
      </p:sp>
      <p:sp>
        <p:nvSpPr>
          <p:cNvPr id="7" name="Text 4"/>
          <p:cNvSpPr/>
          <p:nvPr/>
        </p:nvSpPr>
        <p:spPr>
          <a:xfrm>
            <a:off x="9806702" y="2285762"/>
            <a:ext cx="2693551" cy="336590"/>
          </a:xfrm>
          <a:prstGeom prst="rect">
            <a:avLst/>
          </a:prstGeom>
          <a:noFill/>
          <a:ln/>
        </p:spPr>
        <p:txBody>
          <a:bodyPr wrap="none" lIns="0" tIns="0" rIns="0" bIns="0" rtlCol="0" anchor="t"/>
          <a:lstStyle/>
          <a:p>
            <a:pPr marL="0" indent="0" algn="l">
              <a:lnSpc>
                <a:spcPts val="2650"/>
              </a:lnSpc>
              <a:buNone/>
            </a:pPr>
            <a:r>
              <a:rPr lang="en-US" sz="2100" dirty="0">
                <a:solidFill>
                  <a:srgbClr val="E0D6DE"/>
                </a:solidFill>
                <a:latin typeface="Sora Medium" pitchFamily="34" charset="0"/>
                <a:ea typeface="Sora Medium" pitchFamily="34" charset="-122"/>
                <a:cs typeface="Sora Medium" pitchFamily="34" charset="-120"/>
              </a:rPr>
              <a:t>Update Status</a:t>
            </a:r>
            <a:endParaRPr lang="en-US" sz="2100" dirty="0"/>
          </a:p>
        </p:txBody>
      </p:sp>
      <p:sp>
        <p:nvSpPr>
          <p:cNvPr id="8" name="Text 5"/>
          <p:cNvSpPr/>
          <p:nvPr/>
        </p:nvSpPr>
        <p:spPr>
          <a:xfrm>
            <a:off x="9806702" y="2751534"/>
            <a:ext cx="4029908" cy="689610"/>
          </a:xfrm>
          <a:prstGeom prst="rect">
            <a:avLst/>
          </a:prstGeom>
          <a:noFill/>
          <a:ln/>
        </p:spPr>
        <p:txBody>
          <a:bodyPr wrap="square" lIns="0" tIns="0" rIns="0" bIns="0" rtlCol="0" anchor="t"/>
          <a:lstStyle/>
          <a:p>
            <a:pPr marL="0" indent="0" algn="l">
              <a:lnSpc>
                <a:spcPts val="2700"/>
              </a:lnSpc>
              <a:buNone/>
            </a:pPr>
            <a:r>
              <a:rPr lang="en-US" sz="1650" dirty="0">
                <a:solidFill>
                  <a:srgbClr val="E0D6DE"/>
                </a:solidFill>
                <a:latin typeface="Noto Sans TC" pitchFamily="34" charset="0"/>
                <a:ea typeface="Noto Sans TC" pitchFamily="34" charset="-122"/>
                <a:cs typeface="Noto Sans TC" pitchFamily="34" charset="-120"/>
              </a:rPr>
              <a:t>Automatically update car status across all platforms.</a:t>
            </a:r>
            <a:endParaRPr lang="en-US" sz="1650" dirty="0"/>
          </a:p>
        </p:txBody>
      </p:sp>
      <p:pic>
        <p:nvPicPr>
          <p:cNvPr id="9" name="Image 1" descr="preencoded.png"/>
          <p:cNvPicPr>
            <a:picLocks noChangeAspect="1"/>
          </p:cNvPicPr>
          <p:nvPr/>
        </p:nvPicPr>
        <p:blipFill>
          <a:blip r:embed="rId4"/>
          <a:stretch>
            <a:fillRect/>
          </a:stretch>
        </p:blipFill>
        <p:spPr>
          <a:xfrm>
            <a:off x="5146834" y="1860113"/>
            <a:ext cx="4336733" cy="4336733"/>
          </a:xfrm>
          <a:prstGeom prst="rect">
            <a:avLst/>
          </a:prstGeom>
        </p:spPr>
      </p:pic>
      <p:sp>
        <p:nvSpPr>
          <p:cNvPr id="10" name="Text 6"/>
          <p:cNvSpPr/>
          <p:nvPr/>
        </p:nvSpPr>
        <p:spPr>
          <a:xfrm>
            <a:off x="8395811" y="2954060"/>
            <a:ext cx="322421" cy="403027"/>
          </a:xfrm>
          <a:prstGeom prst="rect">
            <a:avLst/>
          </a:prstGeom>
          <a:noFill/>
          <a:ln/>
        </p:spPr>
        <p:txBody>
          <a:bodyPr wrap="none" lIns="0" tIns="0" rIns="0" bIns="0" rtlCol="0" anchor="t"/>
          <a:lstStyle/>
          <a:p>
            <a:pPr marL="0" indent="0" algn="l">
              <a:lnSpc>
                <a:spcPts val="4050"/>
              </a:lnSpc>
              <a:buNone/>
            </a:pPr>
            <a:r>
              <a:rPr lang="en-US" sz="2500" dirty="0">
                <a:solidFill>
                  <a:srgbClr val="E0D6DE"/>
                </a:solidFill>
                <a:latin typeface="Sora Medium" pitchFamily="34" charset="0"/>
                <a:ea typeface="Sora Medium" pitchFamily="34" charset="-122"/>
                <a:cs typeface="Sora Medium" pitchFamily="34" charset="-120"/>
              </a:rPr>
              <a:t>2</a:t>
            </a:r>
            <a:endParaRPr lang="en-US" sz="2500" dirty="0"/>
          </a:p>
        </p:txBody>
      </p:sp>
      <p:sp>
        <p:nvSpPr>
          <p:cNvPr id="11" name="Text 7"/>
          <p:cNvSpPr/>
          <p:nvPr/>
        </p:nvSpPr>
        <p:spPr>
          <a:xfrm>
            <a:off x="9806702" y="4615696"/>
            <a:ext cx="2779514" cy="336590"/>
          </a:xfrm>
          <a:prstGeom prst="rect">
            <a:avLst/>
          </a:prstGeom>
          <a:noFill/>
          <a:ln/>
        </p:spPr>
        <p:txBody>
          <a:bodyPr wrap="none" lIns="0" tIns="0" rIns="0" bIns="0" rtlCol="0" anchor="t"/>
          <a:lstStyle/>
          <a:p>
            <a:pPr marL="0" indent="0" algn="l">
              <a:lnSpc>
                <a:spcPts val="2650"/>
              </a:lnSpc>
              <a:buNone/>
            </a:pPr>
            <a:r>
              <a:rPr lang="en-US" sz="2100" dirty="0">
                <a:solidFill>
                  <a:srgbClr val="E0D6DE"/>
                </a:solidFill>
                <a:latin typeface="Sora Medium" pitchFamily="34" charset="0"/>
                <a:ea typeface="Sora Medium" pitchFamily="34" charset="-122"/>
                <a:cs typeface="Sora Medium" pitchFamily="34" charset="-120"/>
              </a:rPr>
              <a:t>Assign Maintenance</a:t>
            </a:r>
            <a:endParaRPr lang="en-US" sz="2100" dirty="0"/>
          </a:p>
        </p:txBody>
      </p:sp>
      <p:sp>
        <p:nvSpPr>
          <p:cNvPr id="12" name="Text 8"/>
          <p:cNvSpPr/>
          <p:nvPr/>
        </p:nvSpPr>
        <p:spPr>
          <a:xfrm>
            <a:off x="9806702" y="5081468"/>
            <a:ext cx="4029908" cy="689610"/>
          </a:xfrm>
          <a:prstGeom prst="rect">
            <a:avLst/>
          </a:prstGeom>
          <a:noFill/>
          <a:ln/>
        </p:spPr>
        <p:txBody>
          <a:bodyPr wrap="square" lIns="0" tIns="0" rIns="0" bIns="0" rtlCol="0" anchor="t"/>
          <a:lstStyle/>
          <a:p>
            <a:pPr marL="0" indent="0" algn="l">
              <a:lnSpc>
                <a:spcPts val="2700"/>
              </a:lnSpc>
              <a:buNone/>
            </a:pPr>
            <a:r>
              <a:rPr lang="en-US" sz="1650" dirty="0">
                <a:solidFill>
                  <a:srgbClr val="E0D6DE"/>
                </a:solidFill>
                <a:latin typeface="Noto Sans TC" pitchFamily="34" charset="0"/>
                <a:ea typeface="Noto Sans TC" pitchFamily="34" charset="-122"/>
                <a:cs typeface="Noto Sans TC" pitchFamily="34" charset="-120"/>
              </a:rPr>
              <a:t>Assign maintenance tasks and track schedules.</a:t>
            </a:r>
            <a:endParaRPr lang="en-US" sz="1650" dirty="0"/>
          </a:p>
        </p:txBody>
      </p:sp>
      <p:pic>
        <p:nvPicPr>
          <p:cNvPr id="13" name="Image 2" descr="preencoded.png"/>
          <p:cNvPicPr>
            <a:picLocks noChangeAspect="1"/>
          </p:cNvPicPr>
          <p:nvPr/>
        </p:nvPicPr>
        <p:blipFill>
          <a:blip r:embed="rId5"/>
          <a:stretch>
            <a:fillRect/>
          </a:stretch>
        </p:blipFill>
        <p:spPr>
          <a:xfrm>
            <a:off x="5146834" y="1860113"/>
            <a:ext cx="4336733" cy="4336733"/>
          </a:xfrm>
          <a:prstGeom prst="rect">
            <a:avLst/>
          </a:prstGeom>
        </p:spPr>
      </p:pic>
      <p:sp>
        <p:nvSpPr>
          <p:cNvPr id="14" name="Text 9"/>
          <p:cNvSpPr/>
          <p:nvPr/>
        </p:nvSpPr>
        <p:spPr>
          <a:xfrm>
            <a:off x="8026717" y="5068729"/>
            <a:ext cx="322421" cy="403027"/>
          </a:xfrm>
          <a:prstGeom prst="rect">
            <a:avLst/>
          </a:prstGeom>
          <a:noFill/>
          <a:ln/>
        </p:spPr>
        <p:txBody>
          <a:bodyPr wrap="none" lIns="0" tIns="0" rIns="0" bIns="0" rtlCol="0" anchor="t"/>
          <a:lstStyle/>
          <a:p>
            <a:pPr marL="0" indent="0" algn="l">
              <a:lnSpc>
                <a:spcPts val="4050"/>
              </a:lnSpc>
              <a:buNone/>
            </a:pPr>
            <a:r>
              <a:rPr lang="en-US" sz="2500" dirty="0">
                <a:solidFill>
                  <a:srgbClr val="E0D6DE"/>
                </a:solidFill>
                <a:latin typeface="Sora Medium" pitchFamily="34" charset="0"/>
                <a:ea typeface="Sora Medium" pitchFamily="34" charset="-122"/>
                <a:cs typeface="Sora Medium" pitchFamily="34" charset="-120"/>
              </a:rPr>
              <a:t>3</a:t>
            </a:r>
            <a:endParaRPr lang="en-US" sz="2500" dirty="0"/>
          </a:p>
        </p:txBody>
      </p:sp>
      <p:sp>
        <p:nvSpPr>
          <p:cNvPr id="15" name="Text 10"/>
          <p:cNvSpPr/>
          <p:nvPr/>
        </p:nvSpPr>
        <p:spPr>
          <a:xfrm>
            <a:off x="2130147" y="4615696"/>
            <a:ext cx="2693551" cy="336590"/>
          </a:xfrm>
          <a:prstGeom prst="rect">
            <a:avLst/>
          </a:prstGeom>
          <a:noFill/>
          <a:ln/>
        </p:spPr>
        <p:txBody>
          <a:bodyPr wrap="none" lIns="0" tIns="0" rIns="0" bIns="0" rtlCol="0" anchor="t"/>
          <a:lstStyle/>
          <a:p>
            <a:pPr marL="0" indent="0" algn="r">
              <a:lnSpc>
                <a:spcPts val="2650"/>
              </a:lnSpc>
              <a:buNone/>
            </a:pPr>
            <a:r>
              <a:rPr lang="en-US" sz="2100" dirty="0">
                <a:solidFill>
                  <a:srgbClr val="E0D6DE"/>
                </a:solidFill>
                <a:latin typeface="Sora Medium" pitchFamily="34" charset="0"/>
                <a:ea typeface="Sora Medium" pitchFamily="34" charset="-122"/>
                <a:cs typeface="Sora Medium" pitchFamily="34" charset="-120"/>
              </a:rPr>
              <a:t>Receive Alerts</a:t>
            </a:r>
            <a:endParaRPr lang="en-US" sz="2100" dirty="0"/>
          </a:p>
        </p:txBody>
      </p:sp>
      <p:sp>
        <p:nvSpPr>
          <p:cNvPr id="16" name="Text 11"/>
          <p:cNvSpPr/>
          <p:nvPr/>
        </p:nvSpPr>
        <p:spPr>
          <a:xfrm>
            <a:off x="793790" y="5081468"/>
            <a:ext cx="4029908" cy="689610"/>
          </a:xfrm>
          <a:prstGeom prst="rect">
            <a:avLst/>
          </a:prstGeom>
          <a:noFill/>
          <a:ln/>
        </p:spPr>
        <p:txBody>
          <a:bodyPr wrap="square" lIns="0" tIns="0" rIns="0" bIns="0" rtlCol="0" anchor="t"/>
          <a:lstStyle/>
          <a:p>
            <a:pPr marL="0" indent="0" algn="r">
              <a:lnSpc>
                <a:spcPts val="2700"/>
              </a:lnSpc>
              <a:buNone/>
            </a:pPr>
            <a:r>
              <a:rPr lang="en-US" sz="1650" dirty="0">
                <a:solidFill>
                  <a:srgbClr val="E0D6DE"/>
                </a:solidFill>
                <a:latin typeface="Noto Sans TC" pitchFamily="34" charset="0"/>
                <a:ea typeface="Noto Sans TC" pitchFamily="34" charset="-122"/>
                <a:cs typeface="Noto Sans TC" pitchFamily="34" charset="-120"/>
              </a:rPr>
              <a:t>Get alerts for overdue maintenance or rental periods.</a:t>
            </a:r>
            <a:endParaRPr lang="en-US" sz="1650" dirty="0"/>
          </a:p>
        </p:txBody>
      </p:sp>
      <p:pic>
        <p:nvPicPr>
          <p:cNvPr id="17" name="Image 3" descr="preencoded.png"/>
          <p:cNvPicPr>
            <a:picLocks noChangeAspect="1"/>
          </p:cNvPicPr>
          <p:nvPr/>
        </p:nvPicPr>
        <p:blipFill>
          <a:blip r:embed="rId6"/>
          <a:stretch>
            <a:fillRect/>
          </a:stretch>
        </p:blipFill>
        <p:spPr>
          <a:xfrm>
            <a:off x="5146834" y="1860113"/>
            <a:ext cx="4336733" cy="4336733"/>
          </a:xfrm>
          <a:prstGeom prst="rect">
            <a:avLst/>
          </a:prstGeom>
        </p:spPr>
      </p:pic>
      <p:sp>
        <p:nvSpPr>
          <p:cNvPr id="18" name="Text 12"/>
          <p:cNvSpPr/>
          <p:nvPr/>
        </p:nvSpPr>
        <p:spPr>
          <a:xfrm>
            <a:off x="5912048" y="4699635"/>
            <a:ext cx="322421" cy="403027"/>
          </a:xfrm>
          <a:prstGeom prst="rect">
            <a:avLst/>
          </a:prstGeom>
          <a:noFill/>
          <a:ln/>
        </p:spPr>
        <p:txBody>
          <a:bodyPr wrap="none" lIns="0" tIns="0" rIns="0" bIns="0" rtlCol="0" anchor="t"/>
          <a:lstStyle/>
          <a:p>
            <a:pPr marL="0" indent="0" algn="l">
              <a:lnSpc>
                <a:spcPts val="4050"/>
              </a:lnSpc>
              <a:buNone/>
            </a:pPr>
            <a:r>
              <a:rPr lang="en-US" sz="2500" dirty="0">
                <a:solidFill>
                  <a:srgbClr val="E0D6DE"/>
                </a:solidFill>
                <a:latin typeface="Sora Medium" pitchFamily="34" charset="0"/>
                <a:ea typeface="Sora Medium" pitchFamily="34" charset="-122"/>
                <a:cs typeface="Sora Medium" pitchFamily="34" charset="-120"/>
              </a:rPr>
              <a:t>4</a:t>
            </a:r>
            <a:endParaRPr lang="en-US" sz="2500" dirty="0"/>
          </a:p>
        </p:txBody>
      </p:sp>
      <p:sp>
        <p:nvSpPr>
          <p:cNvPr id="19" name="Text 13"/>
          <p:cNvSpPr/>
          <p:nvPr/>
        </p:nvSpPr>
        <p:spPr>
          <a:xfrm>
            <a:off x="793790" y="6439257"/>
            <a:ext cx="13042821" cy="1034415"/>
          </a:xfrm>
          <a:prstGeom prst="rect">
            <a:avLst/>
          </a:prstGeom>
          <a:noFill/>
          <a:ln/>
        </p:spPr>
        <p:txBody>
          <a:bodyPr wrap="square" lIns="0" tIns="0" rIns="0" bIns="0" rtlCol="0" anchor="t"/>
          <a:lstStyle/>
          <a:p>
            <a:pPr marL="0" indent="0" algn="l">
              <a:lnSpc>
                <a:spcPts val="2700"/>
              </a:lnSpc>
              <a:buNone/>
            </a:pPr>
            <a:r>
              <a:rPr lang="en-US" sz="1650" dirty="0">
                <a:solidFill>
                  <a:srgbClr val="E0D6DE"/>
                </a:solidFill>
                <a:latin typeface="Noto Sans TC" pitchFamily="34" charset="0"/>
                <a:ea typeface="Noto Sans TC" pitchFamily="34" charset="-122"/>
                <a:cs typeface="Noto Sans TC" pitchFamily="34" charset="-120"/>
              </a:rPr>
              <a:t>For real-time fleet management, a car rental company can use the API to monitor car availability at all locations and automatically update the status of cars across all platforms. The system allows assigning maintenance tasks to specific vehicles, tracking maintenance schedules, and receiving alerts for overdue maintenance or nearing the end of rental periods.</a:t>
            </a:r>
            <a:endParaRPr lang="en-US" sz="16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diagram of a customer service&#10;&#10;AI-generated content may be incorrect.">
            <a:extLst>
              <a:ext uri="{FF2B5EF4-FFF2-40B4-BE49-F238E27FC236}">
                <a16:creationId xmlns:a16="http://schemas.microsoft.com/office/drawing/2014/main" id="{880E461F-CB62-AB22-5CD0-FC87EB8AE94E}"/>
              </a:ext>
            </a:extLst>
          </p:cNvPr>
          <p:cNvPicPr>
            <a:picLocks noChangeAspect="1"/>
          </p:cNvPicPr>
          <p:nvPr/>
        </p:nvPicPr>
        <p:blipFill>
          <a:blip r:embed="rId2"/>
          <a:stretch>
            <a:fillRect/>
          </a:stretch>
        </p:blipFill>
        <p:spPr>
          <a:xfrm>
            <a:off x="1008668" y="0"/>
            <a:ext cx="11868346" cy="8242294"/>
          </a:xfrm>
          <a:prstGeom prst="rect">
            <a:avLst/>
          </a:prstGeom>
        </p:spPr>
      </p:pic>
    </p:spTree>
    <p:extLst>
      <p:ext uri="{BB962C8B-B14F-4D97-AF65-F5344CB8AC3E}">
        <p14:creationId xmlns:p14="http://schemas.microsoft.com/office/powerpoint/2010/main" val="39480594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TotalTime>
  <Words>836</Words>
  <Application>Microsoft Office PowerPoint</Application>
  <PresentationFormat>Custom</PresentationFormat>
  <Paragraphs>76</Paragraphs>
  <Slides>9</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Sora Medium</vt:lpstr>
      <vt:lpstr>Noto Sans TC</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Michael Shuaibu</cp:lastModifiedBy>
  <cp:revision>2</cp:revision>
  <dcterms:created xsi:type="dcterms:W3CDTF">2025-04-01T18:26:28Z</dcterms:created>
  <dcterms:modified xsi:type="dcterms:W3CDTF">2025-04-01T18:29:24Z</dcterms:modified>
</cp:coreProperties>
</file>